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6FB4E-8AF8-4F44-B66C-A6D3C64C7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097158"/>
          </a:xfrm>
        </p:spPr>
        <p:txBody>
          <a:bodyPr/>
          <a:lstStyle/>
          <a:p>
            <a:r>
              <a:rPr lang="pt-BR" dirty="0"/>
              <a:t>Rondó perpétuo </a:t>
            </a:r>
            <a:br>
              <a:rPr lang="pt-BR" dirty="0"/>
            </a:br>
            <a:r>
              <a:rPr lang="pt-BR" dirty="0"/>
              <a:t>crônicas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A11DC6-C0E1-4504-8151-1C8B96A046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EBE – 2023</a:t>
            </a:r>
          </a:p>
          <a:p>
            <a:r>
              <a:rPr lang="pt-BR" b="1" dirty="0">
                <a:solidFill>
                  <a:srgbClr val="FF0000"/>
                </a:solidFill>
              </a:rPr>
              <a:t>DEUS UMA BIOGRAFIA </a:t>
            </a:r>
          </a:p>
          <a:p>
            <a:r>
              <a:rPr lang="pt-BR" b="1" dirty="0">
                <a:solidFill>
                  <a:srgbClr val="FF0000"/>
                </a:solidFill>
              </a:rPr>
              <a:t>JACK MILLES </a:t>
            </a:r>
          </a:p>
          <a:p>
            <a:r>
              <a:rPr lang="pt-BR" b="1" dirty="0">
                <a:solidFill>
                  <a:srgbClr val="FF0000"/>
                </a:solidFill>
              </a:rPr>
              <a:t>CAP 12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EE9DED-CDC4-4912-ACA9-8528D4F75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444" y="925995"/>
            <a:ext cx="5006009" cy="500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9DEBE9-003D-4815-9C10-AFC263DC7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262084" cy="52776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Segundo a tradição judaica 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I e II Crônicas foram escritas por Esdras.</a:t>
            </a:r>
          </a:p>
          <a:p>
            <a:pPr marL="0" indent="0">
              <a:buNone/>
            </a:pPr>
            <a:endParaRPr lang="pt-BR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I Crônicas 1 a 9 – Genealogia de Adão aos exilados da Babilônia.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10 a 29 – Recapitula a história israelita desde a ascensão de Davi até a queda de Jerusalém.</a:t>
            </a:r>
          </a:p>
          <a:p>
            <a:pPr marL="0" indent="0">
              <a:buNone/>
            </a:pPr>
            <a:endParaRPr lang="pt-BR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II Crônicas termina falando sobre o retorno dos exilados a Jerusalém sob o Rei Ciro da Pérsia.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CA1EE26-4457-4FBF-9F30-6F67A555A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091" y="40585"/>
            <a:ext cx="2949964" cy="170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7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70F5E1-F4BA-485E-B264-1768BFB78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724" y="553279"/>
            <a:ext cx="9944032" cy="36211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dirty="0">
                <a:solidFill>
                  <a:schemeClr val="bg1"/>
                </a:solidFill>
              </a:rPr>
              <a:t>Jack </a:t>
            </a:r>
            <a:r>
              <a:rPr lang="pt-BR" sz="2800" b="1" dirty="0" err="1">
                <a:solidFill>
                  <a:schemeClr val="bg1"/>
                </a:solidFill>
              </a:rPr>
              <a:t>Milles</a:t>
            </a:r>
            <a:r>
              <a:rPr lang="pt-BR" sz="2800" b="1" dirty="0">
                <a:solidFill>
                  <a:schemeClr val="bg1"/>
                </a:solidFill>
              </a:rPr>
              <a:t> afirma que os livros de Esdras e Neemias relatam fatos que aconteceram após o período de Crônicas e trazem indícios de montagens e desmontagens de diversos textos escritos em hebraico e aramaico e documentos persas e que foram colocados em outra ordem na </a:t>
            </a:r>
            <a:r>
              <a:rPr lang="pt-BR" sz="2800" b="1" dirty="0" err="1">
                <a:solidFill>
                  <a:schemeClr val="bg1"/>
                </a:solidFill>
              </a:rPr>
              <a:t>Tanach</a:t>
            </a:r>
            <a:r>
              <a:rPr lang="pt-BR" sz="2800" b="1" dirty="0">
                <a:solidFill>
                  <a:schemeClr val="bg1"/>
                </a:solidFill>
              </a:rPr>
              <a:t> por questões editorias.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092719-6DC1-4B90-9F87-E41CAED5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339" y="4038600"/>
            <a:ext cx="3260035" cy="24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3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36DCB3-CAB2-44C0-BE92-BBCFCAC48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569843"/>
            <a:ext cx="9917528" cy="5698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Rondó – “composição musical que tem as 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últimas notas idênticas às primeiras, de forma que, </a:t>
            </a: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em princípio, poderia continuar para sempre”.</a:t>
            </a:r>
          </a:p>
          <a:p>
            <a:pPr marL="0" indent="0" algn="ctr">
              <a:buNone/>
            </a:pPr>
            <a:r>
              <a:rPr lang="pt-BR" sz="3200" b="1" dirty="0">
                <a:solidFill>
                  <a:schemeClr val="bg1"/>
                </a:solidFill>
              </a:rPr>
              <a:t>Mesmo sem poder afirmar que houve uma intencionalidade de editar nesse estilo, é interessante para o judaísmo que percorre o ciclo de suas festas religiosas, numa interminável revisão recorrente da história israelita.</a:t>
            </a:r>
          </a:p>
          <a:p>
            <a:pPr marL="0" indent="0">
              <a:buNone/>
            </a:pPr>
            <a:r>
              <a:rPr lang="pt-BR" sz="3000" b="1" dirty="0">
                <a:solidFill>
                  <a:schemeClr val="bg1"/>
                </a:solidFill>
              </a:rPr>
              <a:t>Ele compara com o rondó porque pode ser lido de forma circular começando desde Adão, passando por Davi até Esdras 1.3a </a:t>
            </a:r>
            <a:r>
              <a:rPr lang="pt-BR" sz="3000" b="1" i="1" dirty="0">
                <a:solidFill>
                  <a:schemeClr val="bg1"/>
                </a:solidFill>
              </a:rPr>
              <a:t>“Aquele dentre vocês que for do seu povo, que o seu Deus esteja com ele e que suba”  e de volta a Adão fazendo o mesmo caminho.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510DA10-A6A5-484E-94CD-071A039DE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4107" y="0"/>
            <a:ext cx="2077893" cy="149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6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8BD972-E9A9-4623-9F2E-4CA840337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569844"/>
            <a:ext cx="9493458" cy="4505740"/>
          </a:xfrm>
        </p:spPr>
        <p:txBody>
          <a:bodyPr/>
          <a:lstStyle/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Jack </a:t>
            </a:r>
            <a:r>
              <a:rPr lang="pt-BR" sz="3200" b="1" dirty="0" err="1">
                <a:solidFill>
                  <a:schemeClr val="bg1"/>
                </a:solidFill>
              </a:rPr>
              <a:t>Milles</a:t>
            </a:r>
            <a:r>
              <a:rPr lang="pt-BR" sz="3200" b="1" dirty="0">
                <a:solidFill>
                  <a:schemeClr val="bg1"/>
                </a:solidFill>
              </a:rPr>
              <a:t> afirma que a  relação entre Deus e Israel está congelada, mas é preservada pela linguagem que descreve essa relação como uma história contínua e interminavelmente recorrente,  mesmo que a ação se dê através de pessoas e não diretamente de Deus.</a:t>
            </a:r>
          </a:p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8BB37F7-2B35-40B4-84A4-0E8AEB0A3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867" y="4267198"/>
            <a:ext cx="3078921" cy="230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B5E5E0-FF6C-4D55-A015-D929A324E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331304"/>
            <a:ext cx="9572971" cy="583095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pt-BR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sz="5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6000" b="1" dirty="0">
                <a:solidFill>
                  <a:schemeClr val="bg1"/>
                </a:solidFill>
              </a:rPr>
              <a:t>Ele compara essa relação a um trecho de um poema a uma urna grega.</a:t>
            </a:r>
          </a:p>
          <a:p>
            <a:pPr marL="0" indent="0">
              <a:buNone/>
            </a:pPr>
            <a:endParaRPr lang="pt-BR" sz="6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6000" b="1" i="1" dirty="0">
                <a:solidFill>
                  <a:schemeClr val="bg1"/>
                </a:solidFill>
              </a:rPr>
              <a:t>Belo jovem, teu canto não podes deixar </a:t>
            </a:r>
          </a:p>
          <a:p>
            <a:pPr marL="0" indent="0">
              <a:buNone/>
            </a:pPr>
            <a:r>
              <a:rPr lang="pt-BR" sz="6000" b="1" i="1" dirty="0">
                <a:solidFill>
                  <a:schemeClr val="bg1"/>
                </a:solidFill>
              </a:rPr>
              <a:t>sob essas árvores que não  podem fenecer;                        </a:t>
            </a:r>
          </a:p>
          <a:p>
            <a:pPr marL="0" indent="0">
              <a:buNone/>
            </a:pPr>
            <a:r>
              <a:rPr lang="pt-BR" sz="6000" b="1" i="1" dirty="0">
                <a:solidFill>
                  <a:schemeClr val="bg1"/>
                </a:solidFill>
              </a:rPr>
              <a:t>nunca, nunca, podes beijar, ousado amante,</a:t>
            </a:r>
          </a:p>
          <a:p>
            <a:pPr marL="0" indent="0">
              <a:buNone/>
            </a:pPr>
            <a:r>
              <a:rPr lang="pt-BR" sz="6000" b="1" i="1" dirty="0">
                <a:solidFill>
                  <a:schemeClr val="bg1"/>
                </a:solidFill>
              </a:rPr>
              <a:t>mesmo tão perto do alvo – não deves chorar:</a:t>
            </a:r>
          </a:p>
          <a:p>
            <a:pPr marL="0" indent="0">
              <a:buNone/>
            </a:pPr>
            <a:r>
              <a:rPr lang="pt-BR" sz="6000" b="1" i="1" dirty="0">
                <a:solidFill>
                  <a:schemeClr val="bg1"/>
                </a:solidFill>
              </a:rPr>
              <a:t>ela não murcha e mesmo sem teu prazer;                         </a:t>
            </a:r>
          </a:p>
          <a:p>
            <a:pPr marL="0" indent="0">
              <a:buNone/>
            </a:pPr>
            <a:r>
              <a:rPr lang="pt-BR" sz="6000" b="1" i="1" dirty="0" err="1">
                <a:solidFill>
                  <a:schemeClr val="bg1"/>
                </a:solidFill>
              </a:rPr>
              <a:t>ama-la-ás</a:t>
            </a:r>
            <a:r>
              <a:rPr lang="pt-BR" sz="6000" b="1" i="1" dirty="0">
                <a:solidFill>
                  <a:schemeClr val="bg1"/>
                </a:solidFill>
              </a:rPr>
              <a:t> e será bela eternamente.</a:t>
            </a:r>
          </a:p>
          <a:p>
            <a:pPr marL="0" indent="0">
              <a:buNone/>
            </a:pPr>
            <a:endParaRPr lang="pt-BR" sz="6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6000" b="1" dirty="0">
                <a:solidFill>
                  <a:schemeClr val="bg1"/>
                </a:solidFill>
              </a:rPr>
              <a:t>Chama a atenção para a beleza do texto onde Davi renuncia em favor do seu filho realçando a relação entre Davi e Deus. </a:t>
            </a:r>
          </a:p>
          <a:p>
            <a:pPr marL="0" indent="0">
              <a:buNone/>
            </a:pPr>
            <a:endParaRPr lang="pt-BR" sz="2800" i="1" dirty="0"/>
          </a:p>
          <a:p>
            <a:pPr marL="0" indent="0">
              <a:buNone/>
            </a:pPr>
            <a:endParaRPr lang="pt-BR" sz="2800" i="1" dirty="0"/>
          </a:p>
          <a:p>
            <a:endParaRPr lang="pt-BR" sz="2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5C95D1-31A9-4B26-A4BB-FA3A580B8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162" y="1843340"/>
            <a:ext cx="2862560" cy="23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93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94A1E0-A82B-4808-939A-7E872AC30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503583"/>
            <a:ext cx="10195823" cy="56586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9600" i="1" dirty="0">
                <a:solidFill>
                  <a:schemeClr val="bg1"/>
                </a:solidFill>
              </a:rPr>
              <a:t>“— Quanto a você, meu filho Salomão, conheça o Deus de seu pai e sirva-o de coração íntegro e espírito voluntário, porque o Senhor esquadrinha todos os corações e penetra todos os desígnios do pensamento. Se você o buscar, ele se deixará achar por você; mas, se você o abandonar, ele o rejeitará para sempre. Agora tenha cuidado, porque o Senhor o escolheu para edificar uma casa que sirva de santuário. Seja forte e mãos à obra!” (1 Crônicas 28:9,10)</a:t>
            </a:r>
          </a:p>
          <a:p>
            <a:pPr marL="0" indent="0">
              <a:buNone/>
            </a:pPr>
            <a:endParaRPr lang="pt-BR" sz="9600" dirty="0"/>
          </a:p>
          <a:p>
            <a:pPr marL="0" indent="0">
              <a:buNone/>
            </a:pPr>
            <a:r>
              <a:rPr lang="pt-BR" sz="9600" dirty="0">
                <a:solidFill>
                  <a:schemeClr val="bg1"/>
                </a:solidFill>
              </a:rPr>
              <a:t>Enfoca o amor familiar e relaciona com a paternidade de Deus que aparece em II Samuel 7. 14  “</a:t>
            </a:r>
            <a:r>
              <a:rPr lang="pt-BR" sz="9600" i="1" dirty="0">
                <a:solidFill>
                  <a:schemeClr val="bg1"/>
                </a:solidFill>
              </a:rPr>
              <a:t>Eu lhe serei por pai, e ele me será por filho” </a:t>
            </a:r>
          </a:p>
          <a:p>
            <a:pPr marL="0" indent="0">
              <a:buNone/>
            </a:pPr>
            <a:r>
              <a:rPr lang="pt-BR" sz="9600" i="1" dirty="0">
                <a:solidFill>
                  <a:schemeClr val="bg1"/>
                </a:solidFill>
              </a:rPr>
              <a:t>Compara com o beijo do poema!</a:t>
            </a:r>
          </a:p>
          <a:p>
            <a:pPr marL="0" indent="0">
              <a:buNone/>
            </a:pPr>
            <a:endParaRPr lang="pt-BR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sz="2800" i="1" dirty="0">
              <a:solidFill>
                <a:schemeClr val="bg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AAB522-0073-4BA1-9BC0-E3D14665E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71" y="5173731"/>
            <a:ext cx="260985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62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152C03-D9F7-4E9D-AA53-17AD19F25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0" y="685800"/>
            <a:ext cx="10142815" cy="51981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dirty="0"/>
              <a:t> </a:t>
            </a:r>
            <a:r>
              <a:rPr lang="pt-BR" sz="2400" b="1" dirty="0">
                <a:solidFill>
                  <a:schemeClr val="bg1"/>
                </a:solidFill>
              </a:rPr>
              <a:t>Mas, se refere ao momento mais íntimo que realmente poderia se chamar de beijo, a oração de despedida de Davi:</a:t>
            </a:r>
          </a:p>
          <a:p>
            <a:pPr marL="0" indent="0">
              <a:buNone/>
            </a:pPr>
            <a:endParaRPr lang="pt-B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2400" b="1" i="1" dirty="0">
                <a:solidFill>
                  <a:schemeClr val="bg1"/>
                </a:solidFill>
              </a:rPr>
              <a:t> — Bendito és tu, Senhor, Deus de Israel, nosso pai, de eternidade a eternidade.</a:t>
            </a:r>
          </a:p>
          <a:p>
            <a:pPr marL="0" indent="0">
              <a:buNone/>
            </a:pPr>
            <a:r>
              <a:rPr lang="pt-BR" sz="2400" b="1" i="1" dirty="0">
                <a:solidFill>
                  <a:schemeClr val="bg1"/>
                </a:solidFill>
              </a:rPr>
              <a:t>Teu, Senhor, é o poder, a grandeza, a honra, a vitória e a majestade, porque teu é tudo o que há nos céus e na terra. Teu, Senhor, é o reino, e tu te exaltaste como chefe sobre todos.</a:t>
            </a:r>
          </a:p>
          <a:p>
            <a:pPr marL="0" indent="0">
              <a:buNone/>
            </a:pPr>
            <a:r>
              <a:rPr lang="pt-BR" sz="2400" b="1" i="1" dirty="0">
                <a:solidFill>
                  <a:schemeClr val="bg1"/>
                </a:solidFill>
              </a:rPr>
              <a:t>Riquezas e glória vêm de ti. Tu dominas sobre tudo, e na tua mão há força e poder. Contigo está o engrandecer e dar força a todos.</a:t>
            </a:r>
          </a:p>
          <a:p>
            <a:pPr marL="0" indent="0">
              <a:buNone/>
            </a:pPr>
            <a:r>
              <a:rPr lang="pt-BR" sz="2400" b="1" i="1" dirty="0">
                <a:solidFill>
                  <a:schemeClr val="bg1"/>
                </a:solidFill>
              </a:rPr>
              <a:t>Agora, ó nosso Deus, graças te damos e louvamos o teu glorioso nome. 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653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4652DA-37B7-4215-827D-4375CB31A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530087"/>
            <a:ext cx="10050049" cy="58442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Porque quem sou eu, e quem é o meu povo para que pudéssemos dar voluntariamente estas coisas? Porque tudo vem de ti, e nós só damos o que vem das tuas mãos.</a:t>
            </a:r>
          </a:p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Porque somos estrangeiros diante de ti e peregrinos como todos os nossos pais. Os nossos dias sobre a terra são como a sombra, e não temos permanência.</a:t>
            </a:r>
          </a:p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Senhor, nosso Deus, toda esta abundância que preparamos para edificar um templo ao teu santo nome vem da tua mão e é toda tua.</a:t>
            </a:r>
          </a:p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Bem sei, meu Deus, que tu provas os corações e que te agradas da sinceridade. Eu também, na sinceridade de meu coração, dei voluntariamente todas estas coisas, e acabo de ver com alegria que o teu povo aqui reunido te faz ofertas voluntariamente.</a:t>
            </a:r>
          </a:p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Senhor, Deus de nossos pais Abraão, Isaque e Israel, conserva para sempre no coração do teu povo estas disposições e pensamentos; firma o coração deles em ti.</a:t>
            </a:r>
          </a:p>
          <a:p>
            <a:pPr marL="0" indent="0">
              <a:buNone/>
            </a:pPr>
            <a:r>
              <a:rPr lang="pt-BR" sz="2200" b="1" i="1" dirty="0">
                <a:solidFill>
                  <a:schemeClr val="bg1"/>
                </a:solidFill>
              </a:rPr>
              <a:t>E ao meu filho Salomão dá coração íntegro para guardar os teus mandamentos, os teus testemunhos e os teus estatutos, fazendo tudo para edificar este palácio para o qual fiz todos estes preparativos.  </a:t>
            </a:r>
          </a:p>
          <a:p>
            <a:pPr marL="0" indent="0">
              <a:buNone/>
            </a:pPr>
            <a:r>
              <a:rPr lang="pt-BR" sz="2200" b="1" dirty="0">
                <a:solidFill>
                  <a:schemeClr val="bg1"/>
                </a:solidFill>
              </a:rPr>
              <a:t>1 Crônicas 29:10-19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5337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E2ABB1-4952-4FB6-A697-C480900A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156066" cy="5224670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Rondó perpétuo:</a:t>
            </a:r>
          </a:p>
          <a:p>
            <a:r>
              <a:rPr lang="pt-BR" sz="2800" b="1" dirty="0">
                <a:solidFill>
                  <a:schemeClr val="bg1"/>
                </a:solidFill>
              </a:rPr>
              <a:t>Deus é pai</a:t>
            </a:r>
          </a:p>
          <a:p>
            <a:r>
              <a:rPr lang="pt-BR" sz="2800" b="1" dirty="0">
                <a:solidFill>
                  <a:schemeClr val="bg1"/>
                </a:solidFill>
              </a:rPr>
              <a:t>Davi é rei</a:t>
            </a:r>
          </a:p>
          <a:p>
            <a:r>
              <a:rPr lang="pt-BR" sz="2800" b="1" dirty="0">
                <a:solidFill>
                  <a:schemeClr val="bg1"/>
                </a:solidFill>
              </a:rPr>
              <a:t>Salomão é príncipe regente</a:t>
            </a:r>
          </a:p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Em uma terra em que a lei não é apenas perfeita, mas alegremente observada, todas as  mãos estão a postos para começar a construção de um templo magnífico.</a:t>
            </a:r>
          </a:p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A voz é a do rei, mas o desejo é o desejo do Deus eterno.</a:t>
            </a:r>
          </a:p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A voz de Deus é transferida para a oração.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86AF0A5-3C1B-4011-81A2-DEB3372AB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770" y="553278"/>
            <a:ext cx="2959018" cy="166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79244"/>
      </p:ext>
    </p:extLst>
  </p:cSld>
  <p:clrMapOvr>
    <a:masterClrMapping/>
  </p:clrMapOvr>
</p:sld>
</file>

<file path=ppt/theme/theme1.xml><?xml version="1.0" encoding="utf-8"?>
<a:theme xmlns:a="http://schemas.openxmlformats.org/drawingml/2006/main" name="Fatia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714</TotalTime>
  <Words>937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Fatia</vt:lpstr>
      <vt:lpstr>Rondó perpétuo  crônicas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Rondó perpétuo  crônicas</dc:title>
  <dc:creator>Jane</dc:creator>
  <cp:lastModifiedBy>Jane</cp:lastModifiedBy>
  <cp:revision>6</cp:revision>
  <dcterms:created xsi:type="dcterms:W3CDTF">2023-11-24T12:41:53Z</dcterms:created>
  <dcterms:modified xsi:type="dcterms:W3CDTF">2023-12-04T20:40:46Z</dcterms:modified>
</cp:coreProperties>
</file>